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5" r:id="rId3"/>
    <p:sldId id="278" r:id="rId4"/>
    <p:sldId id="263" r:id="rId5"/>
    <p:sldId id="277" r:id="rId6"/>
    <p:sldId id="274" r:id="rId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8E1"/>
    <a:srgbClr val="E71DCA"/>
    <a:srgbClr val="D07CB4"/>
    <a:srgbClr val="DF1588"/>
    <a:srgbClr val="FF9900"/>
    <a:srgbClr val="47F3F3"/>
    <a:srgbClr val="F557AA"/>
    <a:srgbClr val="498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D13DB3-67B2-4D55-8E92-582DB6F02EA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FA3507-E512-482F-AC20-ECFAA9F155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 noGrp="1"/>
          </p:cNvSpPr>
          <p:nvPr>
            <p:ph type="title"/>
          </p:nvPr>
        </p:nvSpPr>
        <p:spPr>
          <a:xfrm>
            <a:off x="5442" y="4489"/>
            <a:ext cx="9138558" cy="105425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 smtClean="0"/>
              <a:t>โครงการพัฒนาคุณภาพสินค้าเกษตร ปี 2561</a:t>
            </a:r>
            <a:endParaRPr lang="en-US" sz="4400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578618" y="3142028"/>
            <a:ext cx="3561334" cy="3315862"/>
            <a:chOff x="731690" y="2145646"/>
            <a:chExt cx="4583436" cy="4455515"/>
          </a:xfrm>
        </p:grpSpPr>
        <p:sp>
          <p:nvSpPr>
            <p:cNvPr id="6" name="หยดน้ำ 5"/>
            <p:cNvSpPr/>
            <p:nvPr/>
          </p:nvSpPr>
          <p:spPr>
            <a:xfrm>
              <a:off x="731690" y="4234236"/>
              <a:ext cx="2088232" cy="2088000"/>
            </a:xfrm>
            <a:prstGeom prst="teardrop">
              <a:avLst/>
            </a:prstGeom>
            <a:solidFill>
              <a:srgbClr val="D07CB4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หยดน้ำ 6"/>
            <p:cNvSpPr/>
            <p:nvPr/>
          </p:nvSpPr>
          <p:spPr>
            <a:xfrm rot="10800000">
              <a:off x="2834950" y="2145646"/>
              <a:ext cx="2088000" cy="208800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หยดน้ำ 7"/>
            <p:cNvSpPr/>
            <p:nvPr/>
          </p:nvSpPr>
          <p:spPr>
            <a:xfrm rot="5400000">
              <a:off x="746949" y="2145941"/>
              <a:ext cx="2088000" cy="2088000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</a:rPr>
                <a:t>1. อบรมเกษตรกรเข้าสู่ระบบมาตรฐาน </a:t>
              </a:r>
              <a:r>
                <a:rPr lang="en-US" dirty="0" smtClean="0">
                  <a:solidFill>
                    <a:schemeClr val="tx1"/>
                  </a:solidFill>
                </a:rPr>
                <a:t>GAP</a:t>
              </a:r>
              <a:r>
                <a:rPr lang="th-TH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หยดน้ำ 8"/>
            <p:cNvSpPr/>
            <p:nvPr/>
          </p:nvSpPr>
          <p:spPr>
            <a:xfrm rot="16200000">
              <a:off x="3135884" y="4513161"/>
              <a:ext cx="2088000" cy="20880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5883" y="4719930"/>
              <a:ext cx="2179243" cy="111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 smtClean="0">
                  <a:solidFill>
                    <a:schemeClr val="bg1"/>
                  </a:solidFill>
                </a:rPr>
                <a:t>เป้าหมายเกษตรกร</a:t>
              </a:r>
            </a:p>
            <a:p>
              <a:r>
                <a:rPr lang="th-TH" sz="1600" dirty="0" smtClean="0">
                  <a:solidFill>
                    <a:schemeClr val="bg1"/>
                  </a:solidFill>
                </a:rPr>
                <a:t>ทั้งหมด  135 ราย</a:t>
              </a:r>
            </a:p>
            <a:p>
              <a:r>
                <a:rPr lang="th-TH" sz="1600" dirty="0" smtClean="0">
                  <a:solidFill>
                    <a:schemeClr val="bg1"/>
                  </a:solidFill>
                </a:rPr>
                <a:t>งบประมาณ 226,900 บาท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4591962" y="2915268"/>
            <a:ext cx="4331446" cy="3657968"/>
            <a:chOff x="4780536" y="2016688"/>
            <a:chExt cx="4104459" cy="5192568"/>
          </a:xfrm>
        </p:grpSpPr>
        <p:sp>
          <p:nvSpPr>
            <p:cNvPr id="12" name="มนมุมสี่เหลี่ยมผืนผ้าด้านเดียวกัน 11"/>
            <p:cNvSpPr/>
            <p:nvPr/>
          </p:nvSpPr>
          <p:spPr>
            <a:xfrm>
              <a:off x="4780536" y="2016688"/>
              <a:ext cx="4104456" cy="78787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/>
                <a:t>พื้นที่ดำเนินงาน</a:t>
              </a:r>
              <a:endParaRPr lang="en-US" sz="2400" dirty="0"/>
            </a:p>
          </p:txBody>
        </p:sp>
        <p:sp>
          <p:nvSpPr>
            <p:cNvPr id="13" name="มนมุมสี่เหลี่ยมผืนผ้าด้านเดียวกัน 12"/>
            <p:cNvSpPr/>
            <p:nvPr/>
          </p:nvSpPr>
          <p:spPr>
            <a:xfrm rot="10800000">
              <a:off x="4780539" y="4725355"/>
              <a:ext cx="4104456" cy="2483901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780537" y="3762062"/>
              <a:ext cx="4104456" cy="942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bg1"/>
                  </a:solidFill>
                </a:rPr>
                <a:t>แปลงใหญ่ ปี </a:t>
              </a:r>
              <a:r>
                <a:rPr lang="th-TH" dirty="0">
                  <a:solidFill>
                    <a:schemeClr val="bg1"/>
                  </a:solidFill>
                </a:rPr>
                <a:t>2559 จำนวน 30 ราย</a:t>
              </a:r>
            </a:p>
            <a:p>
              <a:pPr algn="ctr"/>
              <a:r>
                <a:rPr lang="th-TH" dirty="0">
                  <a:solidFill>
                    <a:schemeClr val="bg1"/>
                  </a:solidFill>
                </a:rPr>
                <a:t>ข้าวโพดเลี้ยง</a:t>
              </a:r>
              <a:r>
                <a:rPr lang="th-TH" dirty="0" smtClean="0">
                  <a:solidFill>
                    <a:schemeClr val="bg1"/>
                  </a:solidFill>
                </a:rPr>
                <a:t>สัตว์ ตำบลแม่ทราย อำเภอร้องกวาง</a:t>
              </a: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4580626" y="3400477"/>
            <a:ext cx="4331443" cy="730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</a:rPr>
              <a:t>แปลงใหญ่ ปี 2560 </a:t>
            </a:r>
            <a:r>
              <a:rPr lang="th-TH" dirty="0">
                <a:solidFill>
                  <a:schemeClr val="tx1"/>
                </a:solidFill>
              </a:rPr>
              <a:t>จำนวน 30 </a:t>
            </a:r>
            <a:r>
              <a:rPr lang="th-TH" dirty="0" smtClean="0">
                <a:solidFill>
                  <a:schemeClr val="tx1"/>
                </a:solidFill>
              </a:rPr>
              <a:t>ราย</a:t>
            </a:r>
          </a:p>
          <a:p>
            <a:r>
              <a:rPr lang="th-TH" dirty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           ส้มเขียวหวาน  ตำบลนาพูน อำเภอวังชิ้น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693659" y="4792330"/>
            <a:ext cx="41280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แปลงใหญ่ ปี </a:t>
            </a:r>
            <a:r>
              <a:rPr lang="th-TH" dirty="0" smtClean="0"/>
              <a:t>2561 จำนวน 75 ราย</a:t>
            </a:r>
          </a:p>
          <a:p>
            <a:r>
              <a:rPr lang="th-TH" dirty="0" smtClean="0"/>
              <a:t>           ข้าวโพดเลี้ยงสัตว์ ต.ทุ่งศรี อ.ร้องกวาง จำนวน 15 ราย</a:t>
            </a:r>
          </a:p>
          <a:p>
            <a:r>
              <a:rPr lang="th-TH" dirty="0"/>
              <a:t> </a:t>
            </a:r>
            <a:r>
              <a:rPr lang="th-TH" dirty="0" smtClean="0"/>
              <a:t>          ข้าวโพด</a:t>
            </a:r>
            <a:r>
              <a:rPr lang="th-TH" dirty="0"/>
              <a:t>เลี้ยงสัตว์ </a:t>
            </a:r>
            <a:r>
              <a:rPr lang="th-TH" dirty="0" smtClean="0"/>
              <a:t>ต.</a:t>
            </a:r>
            <a:r>
              <a:rPr lang="th-TH" dirty="0" err="1" smtClean="0"/>
              <a:t>บ้านปิน</a:t>
            </a:r>
            <a:r>
              <a:rPr lang="th-TH" dirty="0" smtClean="0"/>
              <a:t> อ.ลองจำนวน 10 ราย</a:t>
            </a:r>
          </a:p>
          <a:p>
            <a:r>
              <a:rPr lang="th-TH" dirty="0"/>
              <a:t> </a:t>
            </a:r>
            <a:r>
              <a:rPr lang="th-TH" dirty="0" smtClean="0"/>
              <a:t>          ข้าวโพดเลี้ยงสัตว์ ต.เวียง</a:t>
            </a:r>
            <a:r>
              <a:rPr lang="th-TH" dirty="0" err="1" smtClean="0"/>
              <a:t>ต้า</a:t>
            </a:r>
            <a:r>
              <a:rPr lang="th-TH" dirty="0" smtClean="0"/>
              <a:t> อ.ลอง จำนวน 10 ราย</a:t>
            </a:r>
          </a:p>
          <a:p>
            <a:r>
              <a:rPr lang="th-TH" dirty="0"/>
              <a:t> </a:t>
            </a:r>
            <a:r>
              <a:rPr lang="th-TH" dirty="0" smtClean="0"/>
              <a:t>          ข้าวโพด</a:t>
            </a:r>
            <a:r>
              <a:rPr lang="th-TH" dirty="0"/>
              <a:t>เลี้ยงสัตว์ </a:t>
            </a:r>
            <a:r>
              <a:rPr lang="th-TH" dirty="0" smtClean="0"/>
              <a:t>ต.นาพูน อ.วังชิ้น จำนวน </a:t>
            </a:r>
            <a:r>
              <a:rPr lang="th-TH" dirty="0"/>
              <a:t>15 </a:t>
            </a:r>
            <a:r>
              <a:rPr lang="th-TH" dirty="0" smtClean="0"/>
              <a:t>ราย</a:t>
            </a:r>
          </a:p>
          <a:p>
            <a:r>
              <a:rPr lang="th-TH" dirty="0"/>
              <a:t> </a:t>
            </a:r>
            <a:r>
              <a:rPr lang="th-TH" dirty="0" smtClean="0"/>
              <a:t>          ส้มเขียวหวาน  ต.ทุ่งแล้ง อำเภอลอง </a:t>
            </a:r>
            <a:r>
              <a:rPr lang="th-TH" dirty="0"/>
              <a:t>จำนวน </a:t>
            </a:r>
            <a:r>
              <a:rPr lang="th-TH" dirty="0" smtClean="0"/>
              <a:t>10 ราย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2446677" y="3319043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2. ติดตามให้คำปรึกษาแนะนำและตรวจประเมินแปลงเบื้องต้น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6469" y="4784959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3. สนับสนุนการพัฒนาผลิตผลสินค้า </a:t>
            </a:r>
            <a:r>
              <a:rPr lang="en-US" dirty="0" smtClean="0"/>
              <a:t>GAP</a:t>
            </a:r>
            <a:r>
              <a:rPr lang="th-TH" dirty="0" smtClean="0"/>
              <a:t> ในขั้นต้น</a:t>
            </a:r>
            <a:endParaRPr lang="en-US" dirty="0"/>
          </a:p>
        </p:txBody>
      </p:sp>
      <p:sp>
        <p:nvSpPr>
          <p:cNvPr id="20" name="มนมุมสี่เหลี่ยมผืนผ้าด้านทแยงมุม 19"/>
          <p:cNvSpPr/>
          <p:nvPr/>
        </p:nvSpPr>
        <p:spPr>
          <a:xfrm>
            <a:off x="107504" y="1201673"/>
            <a:ext cx="3334985" cy="158417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1. เพื่อให้</a:t>
            </a:r>
            <a:r>
              <a:rPr lang="th-TH" sz="1600" b="1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เกษตรกรมีความรู้ด้านการผลิตและจัดการสินค้าเกษตรที่ได้มาตรฐานตั้งแต่ต้นน้ำ</a:t>
            </a:r>
            <a:r>
              <a:rPr lang="th-TH" sz="1600" b="1" dirty="0" smtClean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จนถึงปลายน้ำ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2. เพื่อให้</a:t>
            </a:r>
            <a:r>
              <a:rPr lang="th-TH" sz="1600" b="1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เกษตรกรผู้ผลิตสินค้าเกษตรได้รับการรับรองมาตรฐานเกษตร </a:t>
            </a:r>
            <a:r>
              <a:rPr lang="en-US" sz="1600" b="1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GAP</a:t>
            </a:r>
            <a:r>
              <a:rPr lang="th-TH" sz="1600" b="1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 เพิ่มมาก</a:t>
            </a:r>
            <a:r>
              <a:rPr lang="th-TH" sz="1600" b="1" dirty="0" smtClean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ขึ้น</a:t>
            </a:r>
            <a:endParaRPr lang="th-TH" sz="1600" b="1" dirty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1" name="ตัวแทนเนื้อหา 1"/>
          <p:cNvSpPr txBox="1">
            <a:spLocks/>
          </p:cNvSpPr>
          <p:nvPr/>
        </p:nvSpPr>
        <p:spPr>
          <a:xfrm>
            <a:off x="3563888" y="1201673"/>
            <a:ext cx="288488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th-TH" sz="2000" b="1" dirty="0" smtClean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ผลผลิต (</a:t>
            </a:r>
            <a:r>
              <a:rPr lang="en-US" sz="2000" b="1" dirty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Output)</a:t>
            </a:r>
            <a:endParaRPr lang="en-US" sz="2000" dirty="0">
              <a:solidFill>
                <a:srgbClr val="C00000"/>
              </a:solidFill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1600" b="1" dirty="0" smtClean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เกษตรกร</a:t>
            </a:r>
            <a:r>
              <a:rPr lang="th-TH" sz="1600" b="1" dirty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ไม่น้อยกว่า </a:t>
            </a:r>
            <a:r>
              <a:rPr lang="th-TH" sz="1600" b="1" dirty="0" smtClean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135 </a:t>
            </a:r>
            <a:r>
              <a:rPr lang="th-TH" sz="1600" b="1" dirty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ราย ได้รับการส่งเสริมพัฒนาการผลิตตามระบบการจัดการคุณภาพ </a:t>
            </a:r>
            <a:r>
              <a:rPr lang="en-US" sz="1600" b="1" dirty="0" smtClean="0">
                <a:solidFill>
                  <a:srgbClr val="C00000"/>
                </a:solidFill>
                <a:latin typeface="TH NiramitIT๙" pitchFamily="2" charset="-34"/>
                <a:cs typeface="TH NiramitIT๙" pitchFamily="2" charset="-34"/>
              </a:rPr>
              <a:t>GAP</a:t>
            </a:r>
            <a:endParaRPr lang="th-TH" sz="1600" dirty="0" smtClean="0">
              <a:solidFill>
                <a:srgbClr val="C00000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588224" y="1201673"/>
            <a:ext cx="2448274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 </a:t>
            </a:r>
            <a:r>
              <a:rPr lang="th-TH" sz="1600" b="1" dirty="0" err="1" smtClean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ผลลัพภ์</a:t>
            </a:r>
            <a:endParaRPr lang="en-US" sz="1600" dirty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เกษตรกรเป้าหมายนำความรู้ด้านการผลิตและจัดการสินค้าเกษตรตามระบบมาตรฐาน </a:t>
            </a:r>
            <a:r>
              <a:rPr lang="en-US" sz="1600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GAP</a:t>
            </a:r>
            <a:r>
              <a:rPr lang="th-TH" sz="1600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 ไปปฏิบัติร้อยละ 80 และการประเมินแปลงเบื้องต้นของกรมส่งเสริมการเกษตรผ่าน ร้อยละ 70</a:t>
            </a:r>
            <a:endParaRPr lang="en-US" sz="1600" dirty="0">
              <a:solidFill>
                <a:schemeClr val="tx1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0613" y="6457890"/>
            <a:ext cx="913201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2006_iannnnnBKK" pitchFamily="2" charset="0"/>
                <a:cs typeface="2006_iannnnnBKK" pitchFamily="2" charset="0"/>
              </a:rPr>
              <a:t>ผู้รับผิดชอบโครงการ </a:t>
            </a:r>
            <a:r>
              <a:rPr lang="en-US" sz="2000" b="1" dirty="0" smtClean="0">
                <a:latin typeface="2006_iannnnnBKK" pitchFamily="2" charset="0"/>
                <a:cs typeface="2006_iannnnnBKK" pitchFamily="2" charset="0"/>
              </a:rPr>
              <a:t>: </a:t>
            </a:r>
            <a:r>
              <a:rPr lang="th-TH" sz="2000" b="1" dirty="0" smtClean="0">
                <a:latin typeface="2006_iannnnnBKK" pitchFamily="2" charset="0"/>
                <a:cs typeface="2006_iannnnnBKK" pitchFamily="2" charset="0"/>
              </a:rPr>
              <a:t>สำนักงานเกษตรจังหวัดแพร่</a:t>
            </a:r>
            <a:endParaRPr lang="en-US" sz="2000" b="1" dirty="0">
              <a:latin typeface="2006_iannnnnBKK" pitchFamily="2" charset="0"/>
              <a:cs typeface="2006_iannnnnBK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 noGrp="1"/>
          </p:cNvSpPr>
          <p:nvPr>
            <p:ph type="title"/>
          </p:nvPr>
        </p:nvSpPr>
        <p:spPr>
          <a:xfrm>
            <a:off x="5442" y="4489"/>
            <a:ext cx="9138558" cy="105425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 smtClean="0"/>
              <a:t>ผลการดำเนินงาน</a:t>
            </a:r>
            <a:endParaRPr lang="en-US" sz="4400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179512" y="1113402"/>
            <a:ext cx="3256613" cy="3108282"/>
            <a:chOff x="731690" y="2145646"/>
            <a:chExt cx="4191260" cy="4176590"/>
          </a:xfrm>
        </p:grpSpPr>
        <p:sp>
          <p:nvSpPr>
            <p:cNvPr id="6" name="หยดน้ำ 5"/>
            <p:cNvSpPr/>
            <p:nvPr/>
          </p:nvSpPr>
          <p:spPr>
            <a:xfrm>
              <a:off x="731690" y="4234236"/>
              <a:ext cx="2088232" cy="2088000"/>
            </a:xfrm>
            <a:prstGeom prst="teardrop">
              <a:avLst/>
            </a:prstGeom>
            <a:solidFill>
              <a:srgbClr val="D07CB4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หยดน้ำ 6"/>
            <p:cNvSpPr/>
            <p:nvPr/>
          </p:nvSpPr>
          <p:spPr>
            <a:xfrm rot="10800000">
              <a:off x="2834950" y="2145646"/>
              <a:ext cx="2088000" cy="208800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หยดน้ำ 7"/>
            <p:cNvSpPr/>
            <p:nvPr/>
          </p:nvSpPr>
          <p:spPr>
            <a:xfrm rot="5400000">
              <a:off x="746949" y="2145941"/>
              <a:ext cx="2088000" cy="2088000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</a:rPr>
                <a:t>1. อบรมเกษตรกรเข้าสู่ระบบมาตรฐาน </a:t>
              </a:r>
              <a:r>
                <a:rPr lang="en-US" dirty="0" smtClean="0">
                  <a:solidFill>
                    <a:schemeClr val="tx1"/>
                  </a:solidFill>
                </a:rPr>
                <a:t>GAP</a:t>
              </a:r>
              <a:r>
                <a:rPr lang="th-TH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9707" y="1290417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2. ติดตามให้คำปรึกษาแนะนำและตรวจประเมินแปลงเบื้องต้น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904" y="2800312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3. สนับสนุนการพัฒนาผลิตผลสินค้า </a:t>
            </a:r>
            <a:r>
              <a:rPr lang="en-US" dirty="0" smtClean="0"/>
              <a:t>GAP</a:t>
            </a:r>
            <a:r>
              <a:rPr lang="th-TH" dirty="0" smtClean="0"/>
              <a:t> ในขั้นต้น</a:t>
            </a:r>
            <a:endParaRPr lang="en-US" dirty="0"/>
          </a:p>
        </p:txBody>
      </p:sp>
      <p:sp>
        <p:nvSpPr>
          <p:cNvPr id="21" name="ตัวแทนเนื้อหา 1"/>
          <p:cNvSpPr txBox="1">
            <a:spLocks/>
          </p:cNvSpPr>
          <p:nvPr/>
        </p:nvSpPr>
        <p:spPr>
          <a:xfrm>
            <a:off x="3550359" y="1441197"/>
            <a:ext cx="5472608" cy="2587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อบรมเกษตรกรเข้าสู่ระบบมาตรฐาน </a:t>
            </a:r>
            <a:r>
              <a:rPr lang="en-US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GAP </a:t>
            </a:r>
            <a:r>
              <a:rPr lang="th-TH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ครบจำนวน 135 ราย</a:t>
            </a:r>
          </a:p>
          <a:p>
            <a:r>
              <a:rPr lang="th-TH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สนับสนุนการพัฒนาผลิตผลสินค้า </a:t>
            </a:r>
            <a:r>
              <a:rPr lang="en-US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GAP </a:t>
            </a:r>
            <a:r>
              <a:rPr lang="th-TH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ในขั้นต้น ครบ 135 ราย</a:t>
            </a:r>
          </a:p>
          <a:p>
            <a:r>
              <a:rPr lang="th-TH" b="1" dirty="0" smtClean="0">
                <a:solidFill>
                  <a:srgbClr val="3F88E1"/>
                </a:solidFill>
                <a:latin typeface="TH NiramitIT๙" pitchFamily="2" charset="-34"/>
                <a:cs typeface="TH NiramitIT๙" pitchFamily="2" charset="-34"/>
              </a:rPr>
              <a:t>การติดตามให้คำปรึกษาแนะนำและตรวจประเมินแปลงเบื้องต้น (อยู่ระหว่างดำเนินการ)</a:t>
            </a:r>
          </a:p>
          <a:p>
            <a:endParaRPr lang="th-TH" b="1" dirty="0" smtClean="0">
              <a:solidFill>
                <a:srgbClr val="3F88E1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0613" y="6457890"/>
            <a:ext cx="913201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2006_iannnnnBKK" pitchFamily="2" charset="0"/>
                <a:cs typeface="2006_iannnnnBKK" pitchFamily="2" charset="0"/>
              </a:rPr>
              <a:t>ผู้รับผิดชอบโครงการ </a:t>
            </a:r>
            <a:r>
              <a:rPr lang="en-US" sz="2000" b="1" dirty="0" smtClean="0">
                <a:latin typeface="2006_iannnnnBKK" pitchFamily="2" charset="0"/>
                <a:cs typeface="2006_iannnnnBKK" pitchFamily="2" charset="0"/>
              </a:rPr>
              <a:t>: </a:t>
            </a:r>
            <a:r>
              <a:rPr lang="th-TH" sz="2000" b="1" dirty="0" smtClean="0">
                <a:latin typeface="2006_iannnnnBKK" pitchFamily="2" charset="0"/>
                <a:cs typeface="2006_iannnnnBKK" pitchFamily="2" charset="0"/>
              </a:rPr>
              <a:t>สำนักงานเกษตรจังหวัดแพร่</a:t>
            </a:r>
            <a:endParaRPr lang="en-US" sz="2000" b="1" dirty="0">
              <a:latin typeface="2006_iannnnnBKK" pitchFamily="2" charset="0"/>
              <a:cs typeface="2006_iannnnnBKK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36784" y="4582181"/>
            <a:ext cx="2232000" cy="18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388982" y="4586407"/>
            <a:ext cx="2232000" cy="180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639326" y="4586407"/>
            <a:ext cx="2232000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888578" y="4590807"/>
            <a:ext cx="2232000" cy="180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 noGrp="1"/>
          </p:cNvSpPr>
          <p:nvPr>
            <p:ph type="title"/>
          </p:nvPr>
        </p:nvSpPr>
        <p:spPr>
          <a:xfrm>
            <a:off x="-20613" y="0"/>
            <a:ext cx="9138558" cy="105425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 smtClean="0"/>
              <a:t>ผลการดำเนินงาน (ต่อ)</a:t>
            </a:r>
            <a:endParaRPr lang="en-US" sz="4400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506931" y="1752513"/>
            <a:ext cx="3256613" cy="3108282"/>
            <a:chOff x="731690" y="2145646"/>
            <a:chExt cx="4191260" cy="4176590"/>
          </a:xfrm>
        </p:grpSpPr>
        <p:sp>
          <p:nvSpPr>
            <p:cNvPr id="6" name="หยดน้ำ 5"/>
            <p:cNvSpPr/>
            <p:nvPr/>
          </p:nvSpPr>
          <p:spPr>
            <a:xfrm>
              <a:off x="731690" y="4234236"/>
              <a:ext cx="2088232" cy="2088000"/>
            </a:xfrm>
            <a:prstGeom prst="teardrop">
              <a:avLst/>
            </a:prstGeom>
            <a:solidFill>
              <a:srgbClr val="D07CB4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หยดน้ำ 6"/>
            <p:cNvSpPr/>
            <p:nvPr/>
          </p:nvSpPr>
          <p:spPr>
            <a:xfrm rot="10800000">
              <a:off x="2834950" y="2145646"/>
              <a:ext cx="2088000" cy="208800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หยดน้ำ 7"/>
            <p:cNvSpPr/>
            <p:nvPr/>
          </p:nvSpPr>
          <p:spPr>
            <a:xfrm rot="5400000">
              <a:off x="746949" y="2145941"/>
              <a:ext cx="2088000" cy="2088000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</a:rPr>
                <a:t>1. อบรมเกษตรกรเข้าสู่ระบบมาตรฐาน </a:t>
              </a:r>
              <a:r>
                <a:rPr lang="en-US" dirty="0" smtClean="0">
                  <a:solidFill>
                    <a:schemeClr val="tx1"/>
                  </a:solidFill>
                </a:rPr>
                <a:t>GAP</a:t>
              </a:r>
              <a:r>
                <a:rPr lang="th-TH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67126" y="1904289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2. ติดตามให้คำปรึกษาแนะนำและตรวจประเมินแปลงเบื้องต้น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5423" y="3483669"/>
            <a:ext cx="13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3. สนับสนุนการพัฒนาผลิตผลสินค้า </a:t>
            </a:r>
            <a:r>
              <a:rPr lang="en-US" dirty="0" smtClean="0"/>
              <a:t>GAP</a:t>
            </a:r>
            <a:r>
              <a:rPr lang="th-TH" dirty="0" smtClean="0"/>
              <a:t> ในขั้นต้น</a:t>
            </a:r>
            <a:endParaRPr lang="en-US" dirty="0"/>
          </a:p>
        </p:txBody>
      </p:sp>
      <p:grpSp>
        <p:nvGrpSpPr>
          <p:cNvPr id="15" name="กลุ่ม 14"/>
          <p:cNvGrpSpPr/>
          <p:nvPr/>
        </p:nvGrpSpPr>
        <p:grpSpPr>
          <a:xfrm>
            <a:off x="4124705" y="1113620"/>
            <a:ext cx="4331446" cy="5627747"/>
            <a:chOff x="4780533" y="2016688"/>
            <a:chExt cx="4104459" cy="7069795"/>
          </a:xfrm>
        </p:grpSpPr>
        <p:sp>
          <p:nvSpPr>
            <p:cNvPr id="16" name="มนมุมสี่เหลี่ยมผืนผ้าด้านเดียวกัน 15"/>
            <p:cNvSpPr/>
            <p:nvPr/>
          </p:nvSpPr>
          <p:spPr>
            <a:xfrm>
              <a:off x="4780536" y="2016688"/>
              <a:ext cx="4104456" cy="78787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/>
                <a:t>จำนวนเกษตรกรที่ได้รับการรับรอง </a:t>
              </a:r>
              <a:r>
                <a:rPr lang="en-US" sz="2400" dirty="0" smtClean="0"/>
                <a:t>GAP</a:t>
              </a:r>
              <a:endParaRPr lang="en-US" sz="2400" dirty="0"/>
            </a:p>
          </p:txBody>
        </p:sp>
        <p:sp>
          <p:nvSpPr>
            <p:cNvPr id="17" name="มนมุมสี่เหลี่ยมผืนผ้าด้านเดียวกัน 16"/>
            <p:cNvSpPr/>
            <p:nvPr/>
          </p:nvSpPr>
          <p:spPr>
            <a:xfrm rot="10800000">
              <a:off x="4780533" y="5145615"/>
              <a:ext cx="4104456" cy="3940868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24706" y="1746745"/>
            <a:ext cx="4331443" cy="1842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bg1"/>
                </a:solidFill>
              </a:rPr>
              <a:t>ปีงบประมาณ 2559</a:t>
            </a:r>
          </a:p>
          <a:p>
            <a:r>
              <a:rPr lang="th-TH" dirty="0">
                <a:solidFill>
                  <a:schemeClr val="bg1"/>
                </a:solidFill>
              </a:rPr>
              <a:t>   แปลง</a:t>
            </a:r>
            <a:r>
              <a:rPr lang="th-TH" dirty="0" smtClean="0">
                <a:solidFill>
                  <a:schemeClr val="bg1"/>
                </a:solidFill>
              </a:rPr>
              <a:t>ใหญ่ข้าว  ต.ห้วยม้า อ.เมืองแพร่    จำนวน </a:t>
            </a:r>
            <a:r>
              <a:rPr lang="en-US" dirty="0" smtClean="0">
                <a:solidFill>
                  <a:schemeClr val="bg1"/>
                </a:solidFill>
              </a:rPr>
              <a:t>80 </a:t>
            </a:r>
            <a:r>
              <a:rPr lang="th-TH" dirty="0" smtClean="0">
                <a:solidFill>
                  <a:schemeClr val="bg1"/>
                </a:solidFill>
              </a:rPr>
              <a:t>ราย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                       ต.หัวเมือง อ.สอง          จำนวน </a:t>
            </a:r>
            <a:r>
              <a:rPr lang="en-US" dirty="0" smtClean="0">
                <a:solidFill>
                  <a:schemeClr val="bg1"/>
                </a:solidFill>
              </a:rPr>
              <a:t>79 </a:t>
            </a:r>
            <a:r>
              <a:rPr lang="th-TH" dirty="0" smtClean="0">
                <a:solidFill>
                  <a:schemeClr val="bg1"/>
                </a:solidFill>
              </a:rPr>
              <a:t>ราย</a:t>
            </a:r>
          </a:p>
          <a:p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                      ต.ร่อง</a:t>
            </a:r>
            <a:r>
              <a:rPr lang="th-TH" dirty="0" err="1" smtClean="0">
                <a:solidFill>
                  <a:schemeClr val="bg1"/>
                </a:solidFill>
              </a:rPr>
              <a:t>กาศ</a:t>
            </a:r>
            <a:r>
              <a:rPr lang="th-TH" dirty="0" smtClean="0">
                <a:solidFill>
                  <a:schemeClr val="bg1"/>
                </a:solidFill>
              </a:rPr>
              <a:t> อ.สูงเม่น       จำนวน </a:t>
            </a:r>
            <a:r>
              <a:rPr lang="en-US" dirty="0" smtClean="0">
                <a:solidFill>
                  <a:schemeClr val="bg1"/>
                </a:solidFill>
              </a:rPr>
              <a:t>60 </a:t>
            </a:r>
            <a:r>
              <a:rPr lang="th-TH" dirty="0" smtClean="0">
                <a:solidFill>
                  <a:schemeClr val="bg1"/>
                </a:solidFill>
              </a:rPr>
              <a:t>ราย</a:t>
            </a:r>
          </a:p>
          <a:p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  แปลงใหญ่ข้าวโพด</a:t>
            </a:r>
            <a:r>
              <a:rPr lang="th-TH" dirty="0">
                <a:solidFill>
                  <a:schemeClr val="bg1"/>
                </a:solidFill>
              </a:rPr>
              <a:t>เลี้ยง</a:t>
            </a:r>
            <a:r>
              <a:rPr lang="th-TH" dirty="0" smtClean="0">
                <a:solidFill>
                  <a:schemeClr val="bg1"/>
                </a:solidFill>
              </a:rPr>
              <a:t>สัตว์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                     ต.แม่ทราย อ.ร้องกวาง     จำนวน</a:t>
            </a:r>
            <a:r>
              <a:rPr lang="en-US" dirty="0" smtClean="0">
                <a:solidFill>
                  <a:schemeClr val="bg1"/>
                </a:solidFill>
              </a:rPr>
              <a:t> 50 </a:t>
            </a:r>
            <a:r>
              <a:rPr lang="th-TH" dirty="0" smtClean="0">
                <a:solidFill>
                  <a:schemeClr val="bg1"/>
                </a:solidFill>
              </a:rPr>
              <a:t>ราย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166556" y="3604330"/>
            <a:ext cx="42477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ปีงบประมาณ 2560</a:t>
            </a:r>
          </a:p>
          <a:p>
            <a:r>
              <a:rPr lang="th-TH" dirty="0" smtClean="0"/>
              <a:t>แปลงใหญ่ข้าว </a:t>
            </a:r>
            <a:r>
              <a:rPr lang="th-TH" dirty="0"/>
              <a:t>ปี </a:t>
            </a:r>
            <a:r>
              <a:rPr lang="th-TH" dirty="0" smtClean="0"/>
              <a:t>2559  </a:t>
            </a:r>
          </a:p>
          <a:p>
            <a:r>
              <a:rPr lang="th-TH" dirty="0"/>
              <a:t> </a:t>
            </a:r>
            <a:r>
              <a:rPr lang="th-TH" dirty="0" smtClean="0"/>
              <a:t>  ข้าว ต.ห้วยม้า อ.เมืองแพร่ จำนวน 4 กลุ่มๆ ละ 20 ราย</a:t>
            </a:r>
          </a:p>
          <a:p>
            <a:r>
              <a:rPr lang="th-TH" dirty="0"/>
              <a:t> </a:t>
            </a:r>
            <a:r>
              <a:rPr lang="th-TH" dirty="0" smtClean="0"/>
              <a:t>  ข้าว ต.ร่อง</a:t>
            </a:r>
            <a:r>
              <a:rPr lang="th-TH" dirty="0" err="1" smtClean="0"/>
              <a:t>กาศ</a:t>
            </a:r>
            <a:r>
              <a:rPr lang="th-TH" dirty="0" smtClean="0"/>
              <a:t> อ.สูงเม่น    จำนวน 3 กลุ่มๆ ละ 20 ราย</a:t>
            </a:r>
          </a:p>
          <a:p>
            <a:r>
              <a:rPr lang="th-TH" dirty="0" smtClean="0"/>
              <a:t>แปลงใหญ่ ปี 2560</a:t>
            </a:r>
          </a:p>
          <a:p>
            <a:r>
              <a:rPr lang="th-TH" dirty="0"/>
              <a:t> </a:t>
            </a:r>
            <a:r>
              <a:rPr lang="th-TH" dirty="0" smtClean="0"/>
              <a:t>  ส้มเขียวหวาน อ.วังชิ้น 50 ราย พริก อ.หนองม่วงไข่ 50 ราย</a:t>
            </a:r>
          </a:p>
          <a:p>
            <a:r>
              <a:rPr lang="th-TH" dirty="0" smtClean="0"/>
              <a:t>แปลงเตรียมความพร้อมปี 2561</a:t>
            </a:r>
          </a:p>
          <a:p>
            <a:r>
              <a:rPr lang="th-TH" dirty="0"/>
              <a:t> </a:t>
            </a:r>
            <a:r>
              <a:rPr lang="th-TH" dirty="0" smtClean="0"/>
              <a:t>  ข้าวโพดเลี้ยงสัตว์ ต.นาพูน อ.วังชิ้น   จำนวน 100 ราย</a:t>
            </a:r>
          </a:p>
          <a:p>
            <a:r>
              <a:rPr lang="th-TH" dirty="0"/>
              <a:t> </a:t>
            </a:r>
            <a:r>
              <a:rPr lang="th-TH" dirty="0" smtClean="0"/>
              <a:t>  ข้าวโพด</a:t>
            </a:r>
            <a:r>
              <a:rPr lang="th-TH" dirty="0"/>
              <a:t>เลี้ยงสัตว์ </a:t>
            </a:r>
            <a:r>
              <a:rPr lang="th-TH" dirty="0" smtClean="0"/>
              <a:t>ต.</a:t>
            </a:r>
            <a:r>
              <a:rPr lang="th-TH" dirty="0" err="1" smtClean="0"/>
              <a:t>บ้านปิน</a:t>
            </a:r>
            <a:r>
              <a:rPr lang="th-TH" dirty="0" smtClean="0"/>
              <a:t>และเวียง</a:t>
            </a:r>
            <a:r>
              <a:rPr lang="th-TH" dirty="0" err="1" smtClean="0"/>
              <a:t>ต้า</a:t>
            </a:r>
            <a:r>
              <a:rPr lang="th-TH" dirty="0" smtClean="0"/>
              <a:t> อ.ลองจำนวน 100ราย</a:t>
            </a:r>
          </a:p>
          <a:p>
            <a:r>
              <a:rPr lang="th-TH" dirty="0"/>
              <a:t> </a:t>
            </a:r>
            <a:r>
              <a:rPr lang="th-TH" dirty="0" smtClean="0"/>
              <a:t>  ส้มเขียวหวาน  อำเภอลอง </a:t>
            </a:r>
            <a:r>
              <a:rPr lang="th-TH" dirty="0"/>
              <a:t>จำนวน </a:t>
            </a:r>
            <a:r>
              <a:rPr lang="th-TH" dirty="0" smtClean="0"/>
              <a:t>25 ราย</a:t>
            </a:r>
          </a:p>
          <a:p>
            <a:r>
              <a:rPr lang="th-TH" dirty="0"/>
              <a:t> </a:t>
            </a:r>
            <a:r>
              <a:rPr lang="th-TH" dirty="0" smtClean="0"/>
              <a:t>  ลำไย อ.สอง จำนวน 25 ราย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373216"/>
            <a:ext cx="322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หมายเหตุ </a:t>
            </a:r>
            <a:r>
              <a:rPr lang="en-US" dirty="0" smtClean="0"/>
              <a:t>: </a:t>
            </a:r>
            <a:r>
              <a:rPr lang="th-TH" dirty="0"/>
              <a:t> </a:t>
            </a:r>
            <a:r>
              <a:rPr lang="th-TH" dirty="0" smtClean="0"/>
              <a:t>ปีงบประมาณ 2560 เกษตรกรที่เข้าร่วมโครงการ อยู่ระหว่างพิจารณาจากหน่วยตรวจรับรอง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2"/>
          <p:cNvSpPr>
            <a:spLocks noGrp="1"/>
          </p:cNvSpPr>
          <p:nvPr>
            <p:ph type="title"/>
          </p:nvPr>
        </p:nvSpPr>
        <p:spPr>
          <a:xfrm>
            <a:off x="-27464" y="0"/>
            <a:ext cx="9144000" cy="1054250"/>
          </a:xfrm>
          <a:solidFill>
            <a:srgbClr val="498D7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400" dirty="0" smtClean="0"/>
              <a:t>โครงการเกษตรอินทรีย์ ปี 2561</a:t>
            </a:r>
            <a:endParaRPr lang="en-US" sz="4400" dirty="0"/>
          </a:p>
        </p:txBody>
      </p:sp>
      <p:grpSp>
        <p:nvGrpSpPr>
          <p:cNvPr id="25" name="กลุ่ม 24"/>
          <p:cNvGrpSpPr/>
          <p:nvPr/>
        </p:nvGrpSpPr>
        <p:grpSpPr>
          <a:xfrm>
            <a:off x="4932040" y="1126072"/>
            <a:ext cx="3256613" cy="3110501"/>
            <a:chOff x="731690" y="2145646"/>
            <a:chExt cx="4191260" cy="4179572"/>
          </a:xfrm>
        </p:grpSpPr>
        <p:sp>
          <p:nvSpPr>
            <p:cNvPr id="12" name="หยดน้ำ 11"/>
            <p:cNvSpPr/>
            <p:nvPr/>
          </p:nvSpPr>
          <p:spPr>
            <a:xfrm>
              <a:off x="731690" y="4234236"/>
              <a:ext cx="2088232" cy="2088000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หยดน้ำ 15"/>
            <p:cNvSpPr/>
            <p:nvPr/>
          </p:nvSpPr>
          <p:spPr>
            <a:xfrm rot="10800000">
              <a:off x="2834950" y="2145646"/>
              <a:ext cx="2088000" cy="2088000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หยดน้ำ 17"/>
            <p:cNvSpPr/>
            <p:nvPr/>
          </p:nvSpPr>
          <p:spPr>
            <a:xfrm rot="5400000">
              <a:off x="746949" y="2145941"/>
              <a:ext cx="2088000" cy="2088000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หยดน้ำ 19"/>
            <p:cNvSpPr/>
            <p:nvPr/>
          </p:nvSpPr>
          <p:spPr>
            <a:xfrm rot="16200000">
              <a:off x="2828141" y="4237218"/>
              <a:ext cx="2088000" cy="20880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62643" y="4429933"/>
              <a:ext cx="1763776" cy="119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 smtClean="0">
                  <a:solidFill>
                    <a:schemeClr val="bg1"/>
                  </a:solidFill>
                </a:rPr>
                <a:t>2. ติดตามและประเมินแปลงเบื้องต้น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88899" y="2218320"/>
            <a:ext cx="176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7851" y="1364423"/>
            <a:ext cx="141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/>
              <a:t>1. อบรมเกษตรกรเข้าสู่ระบบมาตรฐาน เกษตรอินทรีย์และศึกษาดูงาน</a:t>
            </a:r>
            <a:endParaRPr lang="en-US" sz="1600" dirty="0"/>
          </a:p>
        </p:txBody>
      </p:sp>
      <p:grpSp>
        <p:nvGrpSpPr>
          <p:cNvPr id="33" name="กลุ่ม 32"/>
          <p:cNvGrpSpPr/>
          <p:nvPr/>
        </p:nvGrpSpPr>
        <p:grpSpPr>
          <a:xfrm>
            <a:off x="4499991" y="4398907"/>
            <a:ext cx="4331443" cy="1716237"/>
            <a:chOff x="4788024" y="2038333"/>
            <a:chExt cx="4104456" cy="2436237"/>
          </a:xfrm>
        </p:grpSpPr>
        <p:sp>
          <p:nvSpPr>
            <p:cNvPr id="26" name="มนมุมสี่เหลี่ยมผืนผ้าด้านเดียวกัน 25"/>
            <p:cNvSpPr/>
            <p:nvPr/>
          </p:nvSpPr>
          <p:spPr>
            <a:xfrm>
              <a:off x="4788024" y="2038333"/>
              <a:ext cx="4104456" cy="72000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/>
                <a:t>พื้นที่ดำเนินงาน</a:t>
              </a:r>
              <a:endParaRPr lang="en-US" sz="2400" dirty="0"/>
            </a:p>
          </p:txBody>
        </p:sp>
        <p:sp>
          <p:nvSpPr>
            <p:cNvPr id="27" name="มนมุมสี่เหลี่ยมผืนผ้าด้านเดียวกัน 26"/>
            <p:cNvSpPr/>
            <p:nvPr/>
          </p:nvSpPr>
          <p:spPr>
            <a:xfrm rot="10800000">
              <a:off x="4788024" y="3511725"/>
              <a:ext cx="4104456" cy="96284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1" y="3701292"/>
              <a:ext cx="3960440" cy="65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/>
                <a:t>อำเภอวังชิ้น  ส้มเขียวหวาน </a:t>
              </a:r>
              <a:r>
                <a:rPr lang="th-TH" sz="2400" dirty="0"/>
                <a:t>จำนวน </a:t>
              </a:r>
              <a:r>
                <a:rPr lang="th-TH" sz="2400" dirty="0" smtClean="0"/>
                <a:t>50 </a:t>
              </a:r>
              <a:r>
                <a:rPr lang="th-TH" sz="2400" dirty="0"/>
                <a:t>ราย</a:t>
              </a: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4788024" y="2758333"/>
              <a:ext cx="4104456" cy="742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bg1"/>
                  </a:solidFill>
                </a:rPr>
                <a:t>อำเภอสอง ข้าว </a:t>
              </a:r>
              <a:r>
                <a:rPr lang="th-TH" sz="2400" dirty="0">
                  <a:solidFill>
                    <a:schemeClr val="bg1"/>
                  </a:solidFill>
                </a:rPr>
                <a:t>จำนวน </a:t>
              </a:r>
              <a:r>
                <a:rPr lang="th-TH" sz="2400" dirty="0" smtClean="0">
                  <a:solidFill>
                    <a:schemeClr val="bg1"/>
                  </a:solidFill>
                </a:rPr>
                <a:t>35 ราย</a:t>
              </a:r>
              <a:endParaRPr lang="th-TH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60" y="6309320"/>
            <a:ext cx="913201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2006_iannnnnBKK" pitchFamily="2" charset="0"/>
                <a:cs typeface="2006_iannnnnBKK" pitchFamily="2" charset="0"/>
              </a:rPr>
              <a:t>ผู้รับผิดชอบโครงการ </a:t>
            </a:r>
            <a:r>
              <a:rPr lang="en-US" sz="2400" b="1" dirty="0" smtClean="0">
                <a:latin typeface="2006_iannnnnBKK" pitchFamily="2" charset="0"/>
                <a:cs typeface="2006_iannnnnBKK" pitchFamily="2" charset="0"/>
              </a:rPr>
              <a:t>: </a:t>
            </a:r>
            <a:r>
              <a:rPr lang="th-TH" sz="2400" b="1" dirty="0" smtClean="0">
                <a:latin typeface="2006_iannnnnBKK" pitchFamily="2" charset="0"/>
                <a:cs typeface="2006_iannnnnBKK" pitchFamily="2" charset="0"/>
              </a:rPr>
              <a:t>นางสาวนงเยาว์ แก้ววิเศษ โทร. 087 829 5522 </a:t>
            </a:r>
            <a:endParaRPr lang="en-US" sz="2400" b="1" dirty="0">
              <a:latin typeface="2006_iannnnnBKK" pitchFamily="2" charset="0"/>
              <a:cs typeface="2006_iannnnnBKK" pitchFamily="2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2422" y="3840764"/>
            <a:ext cx="3715519" cy="227438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IT๙" pitchFamily="2" charset="-34"/>
                <a:ea typeface="Arial" pitchFamily="34" charset="0"/>
                <a:cs typeface="TH NiramitIT๙" pitchFamily="2" charset="-34"/>
              </a:rPr>
              <a:t>1.เกษตรกร 135 ราย ได้รับการอบรมและศึกษาดูงานการผลิตสินค้าเกษตรอินทรีย์ และ</a:t>
            </a:r>
            <a:r>
              <a:rPr lang="th-TH" sz="2400" dirty="0" smtClean="0">
                <a:latin typeface="TH NiramitIT๙" pitchFamily="2" charset="-34"/>
                <a:ea typeface="Arial" pitchFamily="34" charset="0"/>
                <a:cs typeface="TH NiramitIT๙" pitchFamily="2" charset="-34"/>
              </a:rPr>
              <a:t>ไ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IT๙" pitchFamily="2" charset="-34"/>
                <a:ea typeface="Arial" pitchFamily="34" charset="0"/>
                <a:cs typeface="TH NiramitIT๙" pitchFamily="2" charset="-34"/>
              </a:rPr>
              <a:t>ด้รับการประเมินแปลงเบื้องต้นและยื่นสมัครเข้ารับการรับรองมาตรฐานเกษตรอินทรีย์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IT๙" pitchFamily="2" charset="-34"/>
                <a:ea typeface="Arial" pitchFamily="34" charset="0"/>
                <a:cs typeface="TH NiramitIT๙" pitchFamily="2" charset="-34"/>
              </a:rPr>
              <a:t>2. พื้นที่เกษตรอินทรีย์เพิ่มขึ้น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NiramitIT๙" pitchFamily="2" charset="-34"/>
              <a:ea typeface="Arial" pitchFamily="34" charset="0"/>
              <a:cs typeface="TH NiramitIT๙" pitchFamily="2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52423" y="1566578"/>
            <a:ext cx="3715519" cy="202098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1. พัฒนา</a:t>
            </a:r>
            <a:r>
              <a:rPr lang="th-TH" sz="2400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เกษตรกรให้มีความรู้ด้านการผลิตและกระบวนการจัดการสินค้าเกษตรอินทรีย์ ตั้งแต่ต้นน้ำจนถึงปลายน้ำ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2. </a:t>
            </a:r>
            <a:r>
              <a:rPr lang="th-TH" sz="2400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เกษตรกรได้รับมาตรฐานเกษตรอินทรีย์เพิ่มมาก</a:t>
            </a:r>
            <a:r>
              <a:rPr lang="th-TH" sz="2400" dirty="0" smtClean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ขึ้น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NiramitIT๙" pitchFamily="2" charset="-34"/>
              <a:ea typeface="Arial" pitchFamily="34" charset="0"/>
              <a:cs typeface="TH NiramitIT๙" pitchFamily="2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3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2"/>
          <p:cNvSpPr>
            <a:spLocks noGrp="1"/>
          </p:cNvSpPr>
          <p:nvPr>
            <p:ph type="title"/>
          </p:nvPr>
        </p:nvSpPr>
        <p:spPr>
          <a:xfrm>
            <a:off x="-27464" y="0"/>
            <a:ext cx="9144000" cy="1054250"/>
          </a:xfrm>
          <a:solidFill>
            <a:srgbClr val="498D7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400" dirty="0" smtClean="0"/>
              <a:t>ผลการดำเนินงาน</a:t>
            </a:r>
            <a:endParaRPr lang="en-US" sz="4400" dirty="0"/>
          </a:p>
        </p:txBody>
      </p:sp>
      <p:grpSp>
        <p:nvGrpSpPr>
          <p:cNvPr id="25" name="กลุ่ม 24"/>
          <p:cNvGrpSpPr/>
          <p:nvPr/>
        </p:nvGrpSpPr>
        <p:grpSpPr>
          <a:xfrm>
            <a:off x="4932040" y="1126072"/>
            <a:ext cx="3256613" cy="3110501"/>
            <a:chOff x="731690" y="2145646"/>
            <a:chExt cx="4191260" cy="4179572"/>
          </a:xfrm>
        </p:grpSpPr>
        <p:sp>
          <p:nvSpPr>
            <p:cNvPr id="12" name="หยดน้ำ 11"/>
            <p:cNvSpPr/>
            <p:nvPr/>
          </p:nvSpPr>
          <p:spPr>
            <a:xfrm>
              <a:off x="731690" y="4234236"/>
              <a:ext cx="2088232" cy="2088000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หยดน้ำ 15"/>
            <p:cNvSpPr/>
            <p:nvPr/>
          </p:nvSpPr>
          <p:spPr>
            <a:xfrm rot="10800000">
              <a:off x="2834950" y="2145646"/>
              <a:ext cx="2088000" cy="2088000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หยดน้ำ 17"/>
            <p:cNvSpPr/>
            <p:nvPr/>
          </p:nvSpPr>
          <p:spPr>
            <a:xfrm rot="5400000">
              <a:off x="746949" y="2145941"/>
              <a:ext cx="2088000" cy="2088000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หยดน้ำ 19"/>
            <p:cNvSpPr/>
            <p:nvPr/>
          </p:nvSpPr>
          <p:spPr>
            <a:xfrm rot="16200000">
              <a:off x="2828141" y="4237218"/>
              <a:ext cx="2088000" cy="20880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62643" y="4429933"/>
              <a:ext cx="1763776" cy="119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 smtClean="0">
                  <a:solidFill>
                    <a:schemeClr val="bg1"/>
                  </a:solidFill>
                </a:rPr>
                <a:t>2. ติดตามและประเมินแปลงเบื้องต้น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88899" y="2218320"/>
            <a:ext cx="176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7851" y="1364423"/>
            <a:ext cx="141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/>
              <a:t>1. อบรมเกษตรกรเข้าสู่ระบบมาตรฐาน เกษตรอินทรีย์และศึกษาดูงาน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360" y="6309320"/>
            <a:ext cx="913201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2006_iannnnnBKK" pitchFamily="2" charset="0"/>
                <a:cs typeface="2006_iannnnnBKK" pitchFamily="2" charset="0"/>
              </a:rPr>
              <a:t>ผู้รับผิดชอบโครงการ </a:t>
            </a:r>
            <a:r>
              <a:rPr lang="en-US" sz="2400" b="1" dirty="0" smtClean="0">
                <a:latin typeface="2006_iannnnnBKK" pitchFamily="2" charset="0"/>
                <a:cs typeface="2006_iannnnnBKK" pitchFamily="2" charset="0"/>
              </a:rPr>
              <a:t>: </a:t>
            </a:r>
            <a:r>
              <a:rPr lang="th-TH" sz="2400" b="1" dirty="0" smtClean="0">
                <a:latin typeface="2006_iannnnnBKK" pitchFamily="2" charset="0"/>
                <a:cs typeface="2006_iannnnnBKK" pitchFamily="2" charset="0"/>
              </a:rPr>
              <a:t>สำนักงานเกษตรจังหวัดแพร่</a:t>
            </a:r>
            <a:endParaRPr lang="en-US" sz="2400" b="1" dirty="0">
              <a:latin typeface="2006_iannnnnBKK" pitchFamily="2" charset="0"/>
              <a:cs typeface="2006_iannnnnBKK" pitchFamily="2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2420" y="1545460"/>
            <a:ext cx="3715519" cy="227438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IT๙" pitchFamily="2" charset="-34"/>
                <a:ea typeface="Arial" pitchFamily="34" charset="0"/>
                <a:cs typeface="TH NiramitIT๙" pitchFamily="2" charset="-34"/>
              </a:rPr>
              <a:t>1.เกษตรกร 135 ราย ได้รับการอบรมและศึกษาดูงานการผลิตสินค้าเกษตรอินทรีย์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IT๙" pitchFamily="2" charset="-34"/>
                <a:ea typeface="Arial" pitchFamily="34" charset="0"/>
                <a:cs typeface="TH NiramitIT๙" pitchFamily="2" charset="-34"/>
              </a:rPr>
              <a:t>2. </a:t>
            </a:r>
            <a:r>
              <a:rPr lang="th-TH" sz="2400" dirty="0" smtClean="0">
                <a:solidFill>
                  <a:schemeClr val="tx1"/>
                </a:solidFill>
                <a:latin typeface="TH NiramitIT๙" pitchFamily="2" charset="-34"/>
                <a:ea typeface="Arial" pitchFamily="34" charset="0"/>
                <a:cs typeface="TH NiramitIT๙" pitchFamily="2" charset="-34"/>
              </a:rPr>
              <a:t>ติดตามและประเมินแปลง (อยู่ระหว่างดำเนินการ)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NiramitIT๙" pitchFamily="2" charset="-34"/>
              <a:ea typeface="Arial" pitchFamily="34" charset="0"/>
              <a:cs typeface="TH NiramitIT๙" pitchFamily="2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07504" y="4437112"/>
            <a:ext cx="2232000" cy="180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2354787" y="4437112"/>
            <a:ext cx="2232000" cy="180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4610067" y="4437112"/>
            <a:ext cx="2232000" cy="180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6859319" y="4437112"/>
            <a:ext cx="2232000" cy="180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05704"/>
            <a:ext cx="91440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8000" dirty="0" smtClean="0">
                <a:solidFill>
                  <a:srgbClr val="FF0000"/>
                </a:solidFill>
                <a:latin typeface="2547_Ddinya11" pitchFamily="2" charset="0"/>
                <a:cs typeface="2547_Ddinya11" pitchFamily="2" charset="0"/>
              </a:rPr>
              <a:t>ขอบคุณครับ</a:t>
            </a:r>
            <a:endParaRPr lang="en-US" sz="8000" dirty="0">
              <a:solidFill>
                <a:srgbClr val="FF0000"/>
              </a:solidFill>
              <a:latin typeface="2547_Ddinya11" pitchFamily="2" charset="0"/>
              <a:cs typeface="2547_Ddinya11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43" y="980728"/>
            <a:ext cx="2574032" cy="25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กแข็ง">
  <a:themeElements>
    <a:clrScheme name="ปกแข็ง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ปกแข็ง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ปกแข็ง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1259</TotalTime>
  <Words>682</Words>
  <Application>Microsoft Office PowerPoint</Application>
  <PresentationFormat>นำเสนอทางหน้าจอ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ปกแข็ง</vt:lpstr>
      <vt:lpstr>โครงการพัฒนาคุณภาพสินค้าเกษตร ปี 2561</vt:lpstr>
      <vt:lpstr>ผลการดำเนินงาน</vt:lpstr>
      <vt:lpstr>ผลการดำเนินงาน (ต่อ)</vt:lpstr>
      <vt:lpstr>โครงการเกษตรอินทรีย์ ปี 2561</vt:lpstr>
      <vt:lpstr>ผลการดำเนินงาน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โครงการเกษตรอินทรีย์ ปี 2561</dc:title>
  <dc:creator>User</dc:creator>
  <cp:lastModifiedBy>Windows User</cp:lastModifiedBy>
  <cp:revision>98</cp:revision>
  <cp:lastPrinted>2018-01-10T08:58:06Z</cp:lastPrinted>
  <dcterms:created xsi:type="dcterms:W3CDTF">2017-11-03T08:43:55Z</dcterms:created>
  <dcterms:modified xsi:type="dcterms:W3CDTF">2019-06-15T16:41:48Z</dcterms:modified>
</cp:coreProperties>
</file>